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12192000"/>
  <p:notesSz cx="6858000" cy="9144000"/>
  <p:embeddedFontLst>
    <p:embeddedFont>
      <p:font typeface="Ubuntu Light"/>
      <p:regular r:id="rId36"/>
      <p:bold r:id="rId37"/>
      <p:italic r:id="rId38"/>
      <p:boldItalic r:id="rId39"/>
    </p:embeddedFont>
    <p:embeddedFont>
      <p:font typeface="Ubuntu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44" roundtripDataSignature="AMtx7mjJul3FW4xaGeaCT9w7ZzuLUMef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73DFAA-86BC-4BC0-9768-5535F681BCA5}">
  <a:tblStyle styleId="{BE73DFAA-86BC-4BC0-9768-5535F681BC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-regular.fntdata"/><Relationship Id="rId20" Type="http://schemas.openxmlformats.org/officeDocument/2006/relationships/slide" Target="slides/slide14.xml"/><Relationship Id="rId42" Type="http://schemas.openxmlformats.org/officeDocument/2006/relationships/font" Target="fonts/Ubuntu-italic.fntdata"/><Relationship Id="rId41" Type="http://schemas.openxmlformats.org/officeDocument/2006/relationships/font" Target="fonts/Ubuntu-bold.fntdata"/><Relationship Id="rId22" Type="http://schemas.openxmlformats.org/officeDocument/2006/relationships/slide" Target="slides/slide16.xml"/><Relationship Id="rId44" Type="http://customschemas.google.com/relationships/presentationmetadata" Target="metadata"/><Relationship Id="rId21" Type="http://schemas.openxmlformats.org/officeDocument/2006/relationships/slide" Target="slides/slide15.xml"/><Relationship Id="rId43" Type="http://schemas.openxmlformats.org/officeDocument/2006/relationships/font" Target="fonts/Ubuntu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UbuntuLight-bold.fntdata"/><Relationship Id="rId14" Type="http://schemas.openxmlformats.org/officeDocument/2006/relationships/slide" Target="slides/slide8.xml"/><Relationship Id="rId36" Type="http://schemas.openxmlformats.org/officeDocument/2006/relationships/font" Target="fonts/UbuntuLight-regular.fntdata"/><Relationship Id="rId17" Type="http://schemas.openxmlformats.org/officeDocument/2006/relationships/slide" Target="slides/slide11.xml"/><Relationship Id="rId39" Type="http://schemas.openxmlformats.org/officeDocument/2006/relationships/font" Target="fonts/UbuntuLight-boldItalic.fntdata"/><Relationship Id="rId16" Type="http://schemas.openxmlformats.org/officeDocument/2006/relationships/slide" Target="slides/slide10.xml"/><Relationship Id="rId38" Type="http://schemas.openxmlformats.org/officeDocument/2006/relationships/font" Target="fonts/UbuntuLigh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c7d199debe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g2c7d199debe_1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7d199debe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g2c7d199debe_1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7d199debe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g2c7d199debe_1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c7d199debe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g2c7d199debe_1_1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c7d199debe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g2c7d199debe_1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c7d199debe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g2c7d199debe_1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c7d199debe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g2c7d199debe_1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7d199debe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g2c7d199debe_1_2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7d199debe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g2c7d199debe_1_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c7d199debe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g2c7d199debe_1_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7d199debe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g2c7d199debe_1_2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7d199debe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g2c7d199debe_1_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7d199debe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g2c7d199debe_1_2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c7d199deb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7" name="Google Shape;327;g2c7d199debe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" name="Google Shape;338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7d199debe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g2c7d199debe_1_2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7d199debe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g2c7d199debe_1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7d199deb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g2c7d199debe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7d199debe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g2c7d199debe_1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7d199debe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g2c7d199debe_1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55.png"/><Relationship Id="rId5" Type="http://schemas.openxmlformats.org/officeDocument/2006/relationships/image" Target="../media/image27.png"/><Relationship Id="rId6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Relationship Id="rId7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37.png"/><Relationship Id="rId6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42.png"/><Relationship Id="rId6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jp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53.png"/><Relationship Id="rId5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43.png"/><Relationship Id="rId7" Type="http://schemas.openxmlformats.org/officeDocument/2006/relationships/image" Target="../media/image45.png"/><Relationship Id="rId8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54.png"/><Relationship Id="rId7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nicopicon98/git-add-file-name-patterns/blob/master/git-config.md" TargetMode="External"/><Relationship Id="rId4" Type="http://schemas.openxmlformats.org/officeDocument/2006/relationships/hyperlink" Target="https://github.com/nicopicon98/git-add-file-name-patterns/blob/master/git-hierarchy.md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hyperlink" Target="http://user.name/user.email" TargetMode="External"/><Relationship Id="rId6" Type="http://schemas.openxmlformats.org/officeDocument/2006/relationships/image" Target="../media/image16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32.png"/><Relationship Id="rId6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E4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214" y="2250076"/>
            <a:ext cx="4333940" cy="18780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3282904" y="4128116"/>
            <a:ext cx="71623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Somos un </a:t>
            </a:r>
            <a:r>
              <a:rPr b="0" i="0" lang="es-CO" sz="1800" u="none" cap="none" strike="noStrike">
                <a:solidFill>
                  <a:schemeClr val="lt1"/>
                </a:solidFill>
                <a:highlight>
                  <a:srgbClr val="6B5CFF"/>
                </a:highlight>
                <a:latin typeface="Ubuntu Light"/>
                <a:ea typeface="Ubuntu Light"/>
                <a:cs typeface="Ubuntu Light"/>
                <a:sym typeface="Ubuntu Light"/>
              </a:rPr>
              <a:t>ecosistema</a:t>
            </a:r>
            <a:r>
              <a:rPr b="0" i="0" lang="es-CO" sz="1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 de desarrolladores de software</a:t>
            </a:r>
            <a:endParaRPr b="0" i="0" sz="1800" u="none" cap="none" strike="noStrike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2c7d199debe_1_124"/>
          <p:cNvPicPr preferRelativeResize="0"/>
          <p:nvPr/>
        </p:nvPicPr>
        <p:blipFill rotWithShape="1">
          <a:blip r:embed="rId3">
            <a:alphaModFix/>
          </a:blip>
          <a:srcRect b="0" l="0" r="79423" t="754"/>
          <a:stretch/>
        </p:blipFill>
        <p:spPr>
          <a:xfrm rot="10800000">
            <a:off x="3072" y="1"/>
            <a:ext cx="320618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c7d199debe_1_124"/>
          <p:cNvSpPr txBox="1"/>
          <p:nvPr/>
        </p:nvSpPr>
        <p:spPr>
          <a:xfrm>
            <a:off x="408857" y="314167"/>
            <a:ext cx="7127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CO" sz="4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¿Por qué git?</a:t>
            </a:r>
            <a:endParaRPr b="1" sz="3600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sz="4400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80" name="Google Shape;180;g2c7d199debe_1_124"/>
          <p:cNvPicPr preferRelativeResize="0"/>
          <p:nvPr/>
        </p:nvPicPr>
        <p:blipFill rotWithShape="1">
          <a:blip r:embed="rId3">
            <a:alphaModFix/>
          </a:blip>
          <a:srcRect b="0" l="0" r="79423" t="754"/>
          <a:stretch/>
        </p:blipFill>
        <p:spPr>
          <a:xfrm>
            <a:off x="8985812" y="0"/>
            <a:ext cx="3206188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c7d199debe_1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64836" y="5189902"/>
            <a:ext cx="2574872" cy="109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c7d199debe_1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17392" y="1266014"/>
            <a:ext cx="2574872" cy="109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c7d199debe_1_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31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c7d199debe_1_124"/>
          <p:cNvSpPr txBox="1"/>
          <p:nvPr/>
        </p:nvSpPr>
        <p:spPr>
          <a:xfrm>
            <a:off x="408862" y="1299382"/>
            <a:ext cx="46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s-CO" sz="240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4. Branching y Merging.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2c7d199debe_1_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8500" y="3429012"/>
            <a:ext cx="5962075" cy="18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c7d199debe_1_124"/>
          <p:cNvSpPr txBox="1"/>
          <p:nvPr/>
        </p:nvSpPr>
        <p:spPr>
          <a:xfrm>
            <a:off x="408850" y="2000550"/>
            <a:ext cx="6031500" cy="4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permite a los desarrolladores crear ramas para experimentar con nuevas </a:t>
            </a: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características</a:t>
            </a: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cambios sin afectar el proyecto principal.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vez se este satisfecho con los cambios en una rama, se pueden fusionar esos cambios de reso a la rama principal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g2c7d199debe_1_140"/>
          <p:cNvPicPr preferRelativeResize="0"/>
          <p:nvPr/>
        </p:nvPicPr>
        <p:blipFill rotWithShape="1">
          <a:blip r:embed="rId3">
            <a:alphaModFix/>
          </a:blip>
          <a:srcRect b="0" l="0" r="5900" t="0"/>
          <a:stretch/>
        </p:blipFill>
        <p:spPr>
          <a:xfrm>
            <a:off x="7039133" y="4314956"/>
            <a:ext cx="5152869" cy="2543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c7d199debe_1_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5422" y="4486010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c7d199debe_1_140"/>
          <p:cNvSpPr txBox="1"/>
          <p:nvPr/>
        </p:nvSpPr>
        <p:spPr>
          <a:xfrm>
            <a:off x="483447" y="276950"/>
            <a:ext cx="4992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¿Por qué git?</a:t>
            </a:r>
            <a:endParaRPr b="1" sz="4400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4" name="Google Shape;194;g2c7d199debe_1_140"/>
          <p:cNvSpPr/>
          <p:nvPr/>
        </p:nvSpPr>
        <p:spPr>
          <a:xfrm>
            <a:off x="0" y="2804160"/>
            <a:ext cx="254100" cy="62490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2c7d199debe_1_140"/>
          <p:cNvSpPr/>
          <p:nvPr/>
        </p:nvSpPr>
        <p:spPr>
          <a:xfrm>
            <a:off x="0" y="3728720"/>
            <a:ext cx="254100" cy="12192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2c7d199debe_1_140"/>
          <p:cNvSpPr/>
          <p:nvPr/>
        </p:nvSpPr>
        <p:spPr>
          <a:xfrm>
            <a:off x="0" y="5334000"/>
            <a:ext cx="254100" cy="762000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g2c7d199debe_1_1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31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2c7d199debe_1_140"/>
          <p:cNvSpPr txBox="1"/>
          <p:nvPr/>
        </p:nvSpPr>
        <p:spPr>
          <a:xfrm>
            <a:off x="386376" y="2038300"/>
            <a:ext cx="54450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s-CO" sz="1900"/>
              <a:t>Continuous</a:t>
            </a:r>
            <a:r>
              <a:rPr b="1" lang="es-CO" sz="1900"/>
              <a:t> integration, </a:t>
            </a:r>
            <a:r>
              <a:rPr b="1" lang="es-CO" sz="1900"/>
              <a:t>Continuous</a:t>
            </a:r>
            <a:r>
              <a:rPr b="1" lang="es-CO" sz="1900"/>
              <a:t> Delivery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900"/>
              <a:t>	</a:t>
            </a:r>
            <a:r>
              <a:rPr lang="es-CO" sz="1900"/>
              <a:t>Una gran variedad de sistemas modernos de </a:t>
            </a:r>
            <a:r>
              <a:rPr lang="es-CO" sz="1900"/>
              <a:t>integración</a:t>
            </a:r>
            <a:r>
              <a:rPr lang="es-CO" sz="1900"/>
              <a:t> y despliegue continuo </a:t>
            </a:r>
            <a:r>
              <a:rPr lang="es-CO" sz="1900"/>
              <a:t>están</a:t>
            </a:r>
            <a:r>
              <a:rPr lang="es-CO" sz="1900"/>
              <a:t> construidos con soporte para git, lo cual significa que los cambios en el </a:t>
            </a:r>
            <a:r>
              <a:rPr lang="es-CO" sz="1900"/>
              <a:t>código</a:t>
            </a:r>
            <a:r>
              <a:rPr lang="es-CO" sz="1900"/>
              <a:t> pueden ser </a:t>
            </a:r>
            <a:r>
              <a:rPr lang="es-CO" sz="1900"/>
              <a:t>automáticamente</a:t>
            </a:r>
            <a:r>
              <a:rPr lang="es-CO" sz="1900"/>
              <a:t> desplegados a servidores de </a:t>
            </a:r>
            <a:r>
              <a:rPr lang="es-CO" sz="1900"/>
              <a:t>producción</a:t>
            </a:r>
            <a:r>
              <a:rPr lang="es-CO" sz="1900"/>
              <a:t> o de pruebas tan pronto como sean aceptados en el repositorio principal.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/>
              <a:t>	Esto anterior facilita la entrega </a:t>
            </a:r>
            <a:r>
              <a:rPr lang="es-CO" sz="1900"/>
              <a:t>rápida</a:t>
            </a:r>
            <a:r>
              <a:rPr lang="es-CO" sz="1900"/>
              <a:t> de </a:t>
            </a:r>
            <a:r>
              <a:rPr lang="es-CO" sz="1900"/>
              <a:t>características</a:t>
            </a:r>
            <a:r>
              <a:rPr lang="es-CO" sz="1900"/>
              <a:t> y correcciones. Esta </a:t>
            </a:r>
            <a:r>
              <a:rPr lang="es-CO" sz="1900"/>
              <a:t>metodología</a:t>
            </a:r>
            <a:r>
              <a:rPr lang="es-CO" sz="1900"/>
              <a:t> es </a:t>
            </a:r>
            <a:r>
              <a:rPr lang="es-CO" sz="1900"/>
              <a:t>comúnmente</a:t>
            </a:r>
            <a:r>
              <a:rPr lang="es-CO" sz="1900"/>
              <a:t> usadas junto a otras </a:t>
            </a:r>
            <a:r>
              <a:rPr lang="es-CO" sz="1900"/>
              <a:t>metodologías</a:t>
            </a:r>
            <a:r>
              <a:rPr lang="es-CO" sz="1900"/>
              <a:t> como TDD, DDD, SCRUM entre otrás.</a:t>
            </a:r>
            <a:endParaRPr sz="1900"/>
          </a:p>
        </p:txBody>
      </p:sp>
      <p:sp>
        <p:nvSpPr>
          <p:cNvPr id="199" name="Google Shape;199;g2c7d199debe_1_140"/>
          <p:cNvSpPr txBox="1"/>
          <p:nvPr/>
        </p:nvSpPr>
        <p:spPr>
          <a:xfrm>
            <a:off x="408862" y="1129407"/>
            <a:ext cx="4601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s-CO" sz="240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5</a:t>
            </a:r>
            <a:r>
              <a:rPr b="1" i="1" lang="es-CO" sz="240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. Despliegue e integracion continua (CI/CD).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g2c7d199debe_1_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6526" y="874300"/>
            <a:ext cx="6055825" cy="3027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2c7d199debe_1_67"/>
          <p:cNvPicPr preferRelativeResize="0"/>
          <p:nvPr/>
        </p:nvPicPr>
        <p:blipFill rotWithShape="1">
          <a:blip r:embed="rId3">
            <a:alphaModFix/>
          </a:blip>
          <a:srcRect b="0" l="0" r="29248" t="0"/>
          <a:stretch/>
        </p:blipFill>
        <p:spPr>
          <a:xfrm rot="10800000">
            <a:off x="-2" y="1"/>
            <a:ext cx="796794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2c7d199debe_1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31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c7d199debe_1_67"/>
          <p:cNvSpPr txBox="1"/>
          <p:nvPr/>
        </p:nvSpPr>
        <p:spPr>
          <a:xfrm>
            <a:off x="237351" y="397100"/>
            <a:ext cx="6464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¿Por qué git?</a:t>
            </a:r>
            <a:endParaRPr b="1" sz="44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8" name="Google Shape;208;g2c7d199debe_1_67"/>
          <p:cNvSpPr txBox="1"/>
          <p:nvPr/>
        </p:nvSpPr>
        <p:spPr>
          <a:xfrm>
            <a:off x="452375" y="1383200"/>
            <a:ext cx="5176200" cy="40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6.	Escalabilidad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eficiencia que provee git en el desarrollo y </a:t>
            </a:r>
            <a:r>
              <a:rPr lang="es-CO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administración</a:t>
            </a:r>
            <a:r>
              <a:rPr lang="es-CO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proyectos grandes, lo que lo hace ideal para tanto pequeños proyectos personales como grandes sistemas empresariales.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g2c7d199debe_1_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1004" y="2411200"/>
            <a:ext cx="5657449" cy="282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2c7d199debe_1_170"/>
          <p:cNvPicPr preferRelativeResize="0"/>
          <p:nvPr/>
        </p:nvPicPr>
        <p:blipFill rotWithShape="1">
          <a:blip r:embed="rId3">
            <a:alphaModFix/>
          </a:blip>
          <a:srcRect b="0" l="0" r="5900" t="0"/>
          <a:stretch/>
        </p:blipFill>
        <p:spPr>
          <a:xfrm>
            <a:off x="7039133" y="6"/>
            <a:ext cx="5152869" cy="2543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2c7d199debe_1_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2922" y="1847185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c7d199debe_1_170"/>
          <p:cNvSpPr txBox="1"/>
          <p:nvPr/>
        </p:nvSpPr>
        <p:spPr>
          <a:xfrm>
            <a:off x="483447" y="276950"/>
            <a:ext cx="4992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¿Por qué git?</a:t>
            </a:r>
            <a:endParaRPr b="1" sz="4400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17" name="Google Shape;217;g2c7d199debe_1_170"/>
          <p:cNvSpPr/>
          <p:nvPr/>
        </p:nvSpPr>
        <p:spPr>
          <a:xfrm>
            <a:off x="0" y="2804160"/>
            <a:ext cx="254100" cy="62490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2c7d199debe_1_170"/>
          <p:cNvSpPr/>
          <p:nvPr/>
        </p:nvSpPr>
        <p:spPr>
          <a:xfrm>
            <a:off x="0" y="3728720"/>
            <a:ext cx="254100" cy="12192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2c7d199debe_1_170"/>
          <p:cNvSpPr/>
          <p:nvPr/>
        </p:nvSpPr>
        <p:spPr>
          <a:xfrm>
            <a:off x="0" y="5334000"/>
            <a:ext cx="254100" cy="762000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g2c7d199debe_1_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31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c7d199debe_1_170"/>
          <p:cNvSpPr txBox="1"/>
          <p:nvPr/>
        </p:nvSpPr>
        <p:spPr>
          <a:xfrm>
            <a:off x="386376" y="2038300"/>
            <a:ext cx="54450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CO" sz="1900"/>
              <a:t>Git cuenta con un vasto ecosistema de herramientas y plataformas de alojamiento como GitHub, GitLab, Bitbucket las cuales ofrecen funcionalidades adicionales como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s-CO" sz="1900"/>
              <a:t>Seguimiento</a:t>
            </a:r>
            <a:r>
              <a:rPr lang="es-CO" sz="1900"/>
              <a:t> de problemas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s-CO" sz="1900"/>
              <a:t>Revision de codigo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s-CO" sz="1900"/>
              <a:t>Gestión</a:t>
            </a:r>
            <a:r>
              <a:rPr lang="es-CO" sz="1900"/>
              <a:t> de proyectos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-CO" sz="1900"/>
              <a:t>Además</a:t>
            </a:r>
            <a:r>
              <a:rPr lang="es-CO" sz="1900"/>
              <a:t>, la comunidad de git es muy activa, lo que significa que hay una gran cantidad de recursos de aprendizaje y soporte disponibles.</a:t>
            </a:r>
            <a:endParaRPr sz="1900"/>
          </a:p>
        </p:txBody>
      </p:sp>
      <p:sp>
        <p:nvSpPr>
          <p:cNvPr id="222" name="Google Shape;222;g2c7d199debe_1_170"/>
          <p:cNvSpPr txBox="1"/>
          <p:nvPr/>
        </p:nvSpPr>
        <p:spPr>
          <a:xfrm>
            <a:off x="408862" y="1129407"/>
            <a:ext cx="46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s-CO" sz="240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7</a:t>
            </a:r>
            <a:r>
              <a:rPr b="1" i="1" lang="es-CO" sz="240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. Ecosistema y comunidad.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g2c7d199debe_1_1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9506" y="2358425"/>
            <a:ext cx="3345451" cy="258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c7d199debe_1_1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3652" y="4496450"/>
            <a:ext cx="3484416" cy="24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c7d199debe_1_1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99948" y="4420900"/>
            <a:ext cx="4332626" cy="243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7d199debe_1_111"/>
          <p:cNvSpPr txBox="1"/>
          <p:nvPr/>
        </p:nvSpPr>
        <p:spPr>
          <a:xfrm>
            <a:off x="443275" y="2739275"/>
            <a:ext cx="55041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 sz="5500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Creando un repositorio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 hombre con una camiseta verde&#10;&#10;Descripción generada automáticamente con confianza media" id="231" name="Google Shape;231;g2c7d199debe_1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8245" y="0"/>
            <a:ext cx="6371705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2c7d199debe_1_111"/>
          <p:cNvPicPr preferRelativeResize="0"/>
          <p:nvPr/>
        </p:nvPicPr>
        <p:blipFill rotWithShape="1">
          <a:blip r:embed="rId4">
            <a:alphaModFix/>
          </a:blip>
          <a:srcRect b="0" l="0" r="11000" t="0"/>
          <a:stretch/>
        </p:blipFill>
        <p:spPr>
          <a:xfrm>
            <a:off x="9566788" y="891753"/>
            <a:ext cx="2625211" cy="548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2c7d199debe_1_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31" cy="2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7d199debe_1_246"/>
          <p:cNvSpPr txBox="1"/>
          <p:nvPr/>
        </p:nvSpPr>
        <p:spPr>
          <a:xfrm>
            <a:off x="776748" y="631411"/>
            <a:ext cx="4601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Conceptos básicos  de </a:t>
            </a:r>
            <a:r>
              <a:rPr b="1" i="0" lang="es-CO" sz="3600" u="none" cap="none" strike="noStrike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git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2c7d199debe_1_246"/>
          <p:cNvSpPr txBox="1"/>
          <p:nvPr/>
        </p:nvSpPr>
        <p:spPr>
          <a:xfrm>
            <a:off x="269300" y="2912425"/>
            <a:ext cx="5765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94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</a:pPr>
            <a:r>
              <a:rPr lang="es-CO" sz="15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Según AWS Un repositorio, o repo, es un tipo de almacenamiento digital centralizado que los desarrolladores utilizan para realizar y administrar cambios en el código fuente de una aplicación. Los desarrolladores tienen que almacenar y compartir carpetas, archivos de texto y otros tipos de documentos al desarrollar software. </a:t>
            </a:r>
            <a:endParaRPr sz="1500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794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</a:pPr>
            <a:r>
              <a:rPr lang="es-CO" sz="15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Un repositorio cuenta con características que permiten a los desarrolladores rastrear con facilidad cambios en el código, editar archivos de manera simultánea y colaborar de forma eficiente en el mismo proyecto desde cualquier ubicación.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g2c7d199debe_1_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39707" y="397102"/>
            <a:ext cx="724831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2c7d199debe_1_246"/>
          <p:cNvSpPr txBox="1"/>
          <p:nvPr/>
        </p:nvSpPr>
        <p:spPr>
          <a:xfrm>
            <a:off x="762162" y="1961982"/>
            <a:ext cx="460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s-CO" sz="2400" u="none" cap="none" strike="noStrike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Repositorio</a:t>
            </a:r>
            <a:r>
              <a:rPr b="1" i="0" lang="es-CO" sz="3600" u="none" cap="none" strike="noStrike">
                <a:solidFill>
                  <a:srgbClr val="FE654F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g2c7d199debe_1_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6501" y="703275"/>
            <a:ext cx="5765102" cy="3569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c7d199debe_1_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400" y="4369675"/>
            <a:ext cx="3830813" cy="25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c7d199debe_1_246"/>
          <p:cNvPicPr preferRelativeResize="0"/>
          <p:nvPr/>
        </p:nvPicPr>
        <p:blipFill rotWithShape="1">
          <a:blip r:embed="rId6">
            <a:alphaModFix/>
          </a:blip>
          <a:srcRect b="0" l="0" r="11000" t="0"/>
          <a:stretch/>
        </p:blipFill>
        <p:spPr>
          <a:xfrm>
            <a:off x="9566788" y="775778"/>
            <a:ext cx="2625211" cy="548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g2c7d199debe_1_154"/>
          <p:cNvPicPr preferRelativeResize="0"/>
          <p:nvPr/>
        </p:nvPicPr>
        <p:blipFill rotWithShape="1">
          <a:blip r:embed="rId3">
            <a:alphaModFix/>
          </a:blip>
          <a:srcRect b="0" l="0" r="29248" t="0"/>
          <a:stretch/>
        </p:blipFill>
        <p:spPr>
          <a:xfrm rot="10800000">
            <a:off x="-2" y="1"/>
            <a:ext cx="796794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c7d199debe_1_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31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c7d199debe_1_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875" y="2035650"/>
            <a:ext cx="4797125" cy="43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c7d199debe_1_1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2450" y="2035650"/>
            <a:ext cx="5471011" cy="435194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c7d199debe_1_154"/>
          <p:cNvSpPr txBox="1"/>
          <p:nvPr/>
        </p:nvSpPr>
        <p:spPr>
          <a:xfrm>
            <a:off x="370773" y="397111"/>
            <a:ext cx="4601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Conceptos básicos  de </a:t>
            </a:r>
            <a:r>
              <a:rPr b="1" i="0" lang="es-CO" sz="3600" u="none" cap="none" strike="noStrike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git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g2c7d199debe_1_261"/>
          <p:cNvPicPr preferRelativeResize="0"/>
          <p:nvPr/>
        </p:nvPicPr>
        <p:blipFill rotWithShape="1">
          <a:blip r:embed="rId3">
            <a:alphaModFix/>
          </a:blip>
          <a:srcRect b="0" l="0" r="29248" t="0"/>
          <a:stretch/>
        </p:blipFill>
        <p:spPr>
          <a:xfrm rot="10800000">
            <a:off x="1" y="1"/>
            <a:ext cx="110076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c7d199debe_1_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31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c7d199debe_1_261"/>
          <p:cNvSpPr txBox="1"/>
          <p:nvPr/>
        </p:nvSpPr>
        <p:spPr>
          <a:xfrm>
            <a:off x="370773" y="397111"/>
            <a:ext cx="4601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Conceptos básicos  de </a:t>
            </a:r>
            <a:r>
              <a:rPr b="1" i="0" lang="es-CO" sz="3600" u="none" cap="none" strike="noStrike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git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1" name="Google Shape;261;g2c7d199debe_1_261"/>
          <p:cNvGraphicFramePr/>
          <p:nvPr/>
        </p:nvGraphicFramePr>
        <p:xfrm>
          <a:off x="477250" y="185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{BE73DFAA-86BC-4BC0-9768-5535F681BCA5}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500">
                          <a:solidFill>
                            <a:schemeClr val="lt1"/>
                          </a:solidFill>
                        </a:rPr>
                        <a:t>Característica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500">
                          <a:solidFill>
                            <a:schemeClr val="lt1"/>
                          </a:solidFill>
                        </a:rPr>
                        <a:t>Repositorio Centralizado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500">
                          <a:solidFill>
                            <a:schemeClr val="lt1"/>
                          </a:solidFill>
                        </a:rPr>
                        <a:t>Repositorio Distribuido</a:t>
                      </a:r>
                      <a:endParaRPr b="1"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500">
                          <a:solidFill>
                            <a:schemeClr val="lt1"/>
                          </a:solidFill>
                        </a:rPr>
                        <a:t>Ejemplo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500">
                          <a:solidFill>
                            <a:schemeClr val="lt1"/>
                          </a:solidFill>
                        </a:rPr>
                        <a:t>Subversion (SVN), CVS	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500">
                          <a:solidFill>
                            <a:schemeClr val="lt1"/>
                          </a:solidFill>
                        </a:rPr>
                        <a:t>Git, Mercurial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500">
                          <a:solidFill>
                            <a:schemeClr val="lt1"/>
                          </a:solidFill>
                        </a:rPr>
                        <a:t>Estructura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500">
                          <a:solidFill>
                            <a:schemeClr val="lt1"/>
                          </a:solidFill>
                        </a:rPr>
                        <a:t>Un solo repositorio central donde se almacenan todas las versiones del código. Los desarrolladores trabajan en copias locales de los archivos, pero la historia del proyecto está en el servidor central.	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500">
                          <a:solidFill>
                            <a:schemeClr val="lt1"/>
                          </a:solidFill>
                        </a:rPr>
                        <a:t>Cada desarrollador tiene una copia completa del repositorio, incluyendo toda la historia del proyecto. Las operaciones como el historial y las diferencias son locales.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500">
                          <a:solidFill>
                            <a:schemeClr val="lt1"/>
                          </a:solidFill>
                        </a:rPr>
                        <a:t>Acceso al Historial	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500">
                          <a:solidFill>
                            <a:schemeClr val="lt1"/>
                          </a:solidFill>
                        </a:rPr>
                        <a:t>Requiere acceso al servidor central para ver la historia completa o para realizar operaciones que la involucren.	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500">
                          <a:solidFill>
                            <a:schemeClr val="dk1"/>
                          </a:solidFill>
                        </a:rPr>
                        <a:t>Todo el historial está disponible localmente en cada copia del repositorio, permitiendo operaciones sin conexión.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500">
                          <a:solidFill>
                            <a:schemeClr val="lt1"/>
                          </a:solidFill>
                        </a:rPr>
                        <a:t>Colaboración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500">
                          <a:solidFill>
                            <a:schemeClr val="lt1"/>
                          </a:solidFill>
                        </a:rPr>
                        <a:t>Los cambios se suben (commit) al servidor central. Los conflictos se resuelven uno a uno al intentar subir cambios.	</a:t>
                      </a:r>
                      <a:endParaRPr sz="15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500">
                          <a:solidFill>
                            <a:schemeClr val="dk1"/>
                          </a:solidFill>
                        </a:rPr>
                        <a:t>Los cambios se comparten entre repositorios mediante operaciones de push y pull. Los conflictos se resuelven antes de fusionar las ramas.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2c7d199debe_1_190"/>
          <p:cNvPicPr preferRelativeResize="0"/>
          <p:nvPr/>
        </p:nvPicPr>
        <p:blipFill rotWithShape="1">
          <a:blip r:embed="rId3">
            <a:alphaModFix/>
          </a:blip>
          <a:srcRect b="0" l="0" r="29248" t="0"/>
          <a:stretch/>
        </p:blipFill>
        <p:spPr>
          <a:xfrm rot="10800000">
            <a:off x="0" y="1"/>
            <a:ext cx="109496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c7d199debe_1_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31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2c7d199debe_1_190"/>
          <p:cNvSpPr txBox="1"/>
          <p:nvPr/>
        </p:nvSpPr>
        <p:spPr>
          <a:xfrm>
            <a:off x="106876" y="397100"/>
            <a:ext cx="6464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¿C</a:t>
            </a:r>
            <a:r>
              <a:rPr b="1" lang="es-CO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ómo</a:t>
            </a:r>
            <a:r>
              <a:rPr b="1" lang="es-CO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funciona git?</a:t>
            </a:r>
            <a:endParaRPr b="1" i="0" sz="44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69" name="Google Shape;269;g2c7d199debe_1_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7975" y="786300"/>
            <a:ext cx="6136076" cy="594855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2c7d199debe_1_190"/>
          <p:cNvSpPr txBox="1"/>
          <p:nvPr/>
        </p:nvSpPr>
        <p:spPr>
          <a:xfrm>
            <a:off x="0" y="1452525"/>
            <a:ext cx="5770500" cy="50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1"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ago - 23 - 2023 a las 15:48:</a:t>
            </a:r>
            <a:r>
              <a:rPr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John Martinez</a:t>
            </a:r>
            <a:r>
              <a:rPr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crea una clase </a:t>
            </a:r>
            <a:r>
              <a:rPr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genérica</a:t>
            </a:r>
            <a:r>
              <a:rPr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la </a:t>
            </a:r>
            <a:r>
              <a:rPr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importación</a:t>
            </a:r>
            <a:r>
              <a:rPr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archivos de formato csv, xls… DIRECTAMENTE EN LA RAMA PRINCIPAL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1"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ago - 23 - 2023 a las 16:08:</a:t>
            </a:r>
            <a:r>
              <a:rPr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Nicolás como unknown</a:t>
            </a:r>
            <a:r>
              <a:rPr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crea clases padre reutilizable aplicando LISKOV.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1"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ago - 24 - 2023 a las 19:47:</a:t>
            </a:r>
            <a:r>
              <a:rPr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Nicolás como unknown</a:t>
            </a:r>
            <a:r>
              <a:rPr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refactoriza el código y aplica inyección de dependencias a la entidad vehicle type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1"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ago - 24 - 2023 a las 19:47:</a:t>
            </a:r>
            <a:r>
              <a:rPr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John Martínez, </a:t>
            </a:r>
            <a:r>
              <a:rPr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través de un PR (pull request) une los cambios de la rama abierta el 23 de agosto a las 16:48, a la rama principal.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2c7d199debe_1_201"/>
          <p:cNvPicPr preferRelativeResize="0"/>
          <p:nvPr/>
        </p:nvPicPr>
        <p:blipFill rotWithShape="1">
          <a:blip r:embed="rId3">
            <a:alphaModFix/>
          </a:blip>
          <a:srcRect b="0" l="0" r="29248" t="0"/>
          <a:stretch/>
        </p:blipFill>
        <p:spPr>
          <a:xfrm rot="10800000">
            <a:off x="0" y="1"/>
            <a:ext cx="109496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c7d199debe_1_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31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2c7d199debe_1_201"/>
          <p:cNvSpPr txBox="1"/>
          <p:nvPr/>
        </p:nvSpPr>
        <p:spPr>
          <a:xfrm>
            <a:off x="106876" y="397100"/>
            <a:ext cx="6464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¿Cómo funciona git?</a:t>
            </a:r>
            <a:endParaRPr b="1" i="0" sz="44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78" name="Google Shape;278;g2c7d199debe_1_2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438" y="1268100"/>
            <a:ext cx="11029174" cy="544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a persona sentada frente a una computadora&#10;&#10;Descripción generada automáticamente con confianza media" id="90" name="Google Shape;90;p2"/>
          <p:cNvPicPr preferRelativeResize="0"/>
          <p:nvPr/>
        </p:nvPicPr>
        <p:blipFill rotWithShape="1">
          <a:blip r:embed="rId3">
            <a:alphaModFix/>
          </a:blip>
          <a:srcRect b="0" l="18621" r="106" t="0"/>
          <a:stretch/>
        </p:blipFill>
        <p:spPr>
          <a:xfrm>
            <a:off x="0" y="0"/>
            <a:ext cx="836052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4">
            <a:alphaModFix/>
          </a:blip>
          <a:srcRect b="0" l="0" r="7310" t="0"/>
          <a:stretch/>
        </p:blipFill>
        <p:spPr>
          <a:xfrm>
            <a:off x="3873030" y="0"/>
            <a:ext cx="83189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2862" y="4058920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6868162" y="3035810"/>
            <a:ext cx="283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6481300" y="4627905"/>
            <a:ext cx="4741132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s-CO" sz="4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Git </a:t>
            </a:r>
            <a:r>
              <a:rPr b="1" lang="es-CO" sz="48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y</a:t>
            </a:r>
            <a:r>
              <a:rPr b="1" i="0" lang="es-CO" sz="4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 Github</a:t>
            </a:r>
            <a:endParaRPr b="1" i="0" sz="4800" u="none" cap="none" strike="noStrike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07510" y="2343984"/>
            <a:ext cx="3668750" cy="1533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2c7d199debe_1_210"/>
          <p:cNvPicPr preferRelativeResize="0"/>
          <p:nvPr/>
        </p:nvPicPr>
        <p:blipFill rotWithShape="1">
          <a:blip r:embed="rId3">
            <a:alphaModFix/>
          </a:blip>
          <a:srcRect b="0" l="0" r="29248" t="0"/>
          <a:stretch/>
        </p:blipFill>
        <p:spPr>
          <a:xfrm rot="10800000">
            <a:off x="0" y="1"/>
            <a:ext cx="109496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c7d199debe_1_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31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c7d199debe_1_210"/>
          <p:cNvSpPr txBox="1"/>
          <p:nvPr/>
        </p:nvSpPr>
        <p:spPr>
          <a:xfrm>
            <a:off x="106876" y="397100"/>
            <a:ext cx="6464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¿Cómo funciona git?</a:t>
            </a:r>
            <a:endParaRPr b="1" i="0" sz="44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6" name="Google Shape;286;g2c7d199debe_1_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800" y="1267200"/>
            <a:ext cx="10599798" cy="537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g2c7d199debe_1_232"/>
          <p:cNvPicPr preferRelativeResize="0"/>
          <p:nvPr/>
        </p:nvPicPr>
        <p:blipFill rotWithShape="1">
          <a:blip r:embed="rId3">
            <a:alphaModFix/>
          </a:blip>
          <a:srcRect b="0" l="0" r="29248" t="0"/>
          <a:stretch/>
        </p:blipFill>
        <p:spPr>
          <a:xfrm rot="10800000">
            <a:off x="0" y="1"/>
            <a:ext cx="109496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c7d199debe_1_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31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c7d199debe_1_232"/>
          <p:cNvSpPr txBox="1"/>
          <p:nvPr/>
        </p:nvSpPr>
        <p:spPr>
          <a:xfrm>
            <a:off x="106876" y="397100"/>
            <a:ext cx="6464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¿Cómo funciona git?</a:t>
            </a:r>
            <a:endParaRPr b="1" i="0" sz="44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4" name="Google Shape;294;g2c7d199debe_1_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24" y="1253600"/>
            <a:ext cx="6248401" cy="5208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2c7d199debe_1_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1500" y="2128010"/>
            <a:ext cx="6248400" cy="3210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g2c7d199debe_1_225"/>
          <p:cNvPicPr preferRelativeResize="0"/>
          <p:nvPr/>
        </p:nvPicPr>
        <p:blipFill rotWithShape="1">
          <a:blip r:embed="rId3">
            <a:alphaModFix/>
          </a:blip>
          <a:srcRect b="0" l="0" r="29248" t="0"/>
          <a:stretch/>
        </p:blipFill>
        <p:spPr>
          <a:xfrm rot="10800000">
            <a:off x="0" y="1"/>
            <a:ext cx="109496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g2c7d199debe_1_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31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2c7d199debe_1_225"/>
          <p:cNvSpPr txBox="1"/>
          <p:nvPr/>
        </p:nvSpPr>
        <p:spPr>
          <a:xfrm>
            <a:off x="106876" y="397100"/>
            <a:ext cx="6464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¿Cómo funciona git?</a:t>
            </a:r>
            <a:endParaRPr b="1" i="0" sz="44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03" name="Google Shape;303;g2c7d199debe_1_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600" y="1281850"/>
            <a:ext cx="7063774" cy="35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c7d199debe_1_2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5950" y="3213325"/>
            <a:ext cx="6257207" cy="358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g2c7d199debe_1_225"/>
          <p:cNvCxnSpPr/>
          <p:nvPr/>
        </p:nvCxnSpPr>
        <p:spPr>
          <a:xfrm>
            <a:off x="8789250" y="1397700"/>
            <a:ext cx="2088000" cy="23778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061" y="397095"/>
            <a:ext cx="9196754" cy="6536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5"/>
          <p:cNvPicPr preferRelativeResize="0"/>
          <p:nvPr/>
        </p:nvPicPr>
        <p:blipFill rotWithShape="1">
          <a:blip r:embed="rId4">
            <a:alphaModFix/>
          </a:blip>
          <a:srcRect b="0" l="0" r="10996" t="0"/>
          <a:stretch/>
        </p:blipFill>
        <p:spPr>
          <a:xfrm>
            <a:off x="9727101" y="849218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/>
          <p:nvPr/>
        </p:nvSpPr>
        <p:spPr>
          <a:xfrm>
            <a:off x="776748" y="631411"/>
            <a:ext cx="4601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CO" sz="36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Conceptos básicos  de </a:t>
            </a:r>
            <a:r>
              <a:rPr b="1" i="0" lang="es-CO" sz="3600" u="none" cap="none" strike="noStrike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git</a:t>
            </a:r>
            <a:r>
              <a:rPr b="1" i="0" lang="es-CO" sz="3600" u="none" cap="none" strike="noStrike">
                <a:solidFill>
                  <a:srgbClr val="FE654F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776748" y="2889445"/>
            <a:ext cx="5024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</a:pPr>
            <a:r>
              <a:rPr b="0" i="0" lang="es-CO" sz="1600" u="none" cap="none" strike="noStrik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Versiones independientes del código.</a:t>
            </a:r>
            <a:endParaRPr/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</a:pPr>
            <a:r>
              <a:rPr b="0" i="0" lang="es-CO" sz="1600" u="none" cap="none" strike="noStrik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Facilitan el desarrollo paralelo de características o funcion</a:t>
            </a:r>
            <a:r>
              <a:rPr lang="es-CO" sz="16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alidades.</a:t>
            </a:r>
            <a:endParaRPr b="0" i="0" sz="1600" u="none" cap="none" strike="noStrike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</a:pPr>
            <a:r>
              <a:rPr b="0" i="0" lang="es-CO" sz="1600" u="none" cap="none" strike="noStrik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Unir cambios de diferentes ramas en una sola.</a:t>
            </a:r>
            <a:endParaRPr sz="1600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Nueva linea del tiempo paralela</a:t>
            </a:r>
            <a:endParaRPr sz="1600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3"/>
          <p:cNvSpPr txBox="1"/>
          <p:nvPr/>
        </p:nvSpPr>
        <p:spPr>
          <a:xfrm>
            <a:off x="762162" y="1961982"/>
            <a:ext cx="4601497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O" sz="2400" u="none" cap="none" strike="noStrike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Ramas (Branches)</a:t>
            </a:r>
            <a:r>
              <a:rPr b="1" i="0" lang="es-CO" sz="3600" u="none" cap="none" strike="noStrike">
                <a:solidFill>
                  <a:srgbClr val="FE654F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023" y="891750"/>
            <a:ext cx="3460839" cy="573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3"/>
          <p:cNvPicPr preferRelativeResize="0"/>
          <p:nvPr/>
        </p:nvPicPr>
        <p:blipFill rotWithShape="1">
          <a:blip r:embed="rId5">
            <a:alphaModFix/>
          </a:blip>
          <a:srcRect b="0" l="0" r="11000" t="0"/>
          <a:stretch/>
        </p:blipFill>
        <p:spPr>
          <a:xfrm>
            <a:off x="9566788" y="891753"/>
            <a:ext cx="2625211" cy="548065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/>
          <p:nvPr/>
        </p:nvSpPr>
        <p:spPr>
          <a:xfrm>
            <a:off x="6657925" y="5051425"/>
            <a:ext cx="246600" cy="158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4" name="Google Shape;324;p33"/>
          <p:cNvCxnSpPr>
            <a:endCxn id="323" idx="1"/>
          </p:cNvCxnSpPr>
          <p:nvPr/>
        </p:nvCxnSpPr>
        <p:spPr>
          <a:xfrm>
            <a:off x="3584125" y="2601025"/>
            <a:ext cx="3073800" cy="324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g2c7d199debe_1_16"/>
          <p:cNvPicPr preferRelativeResize="0"/>
          <p:nvPr/>
        </p:nvPicPr>
        <p:blipFill rotWithShape="1">
          <a:blip r:embed="rId3">
            <a:alphaModFix/>
          </a:blip>
          <a:srcRect b="0" l="0" r="29248" t="0"/>
          <a:stretch/>
        </p:blipFill>
        <p:spPr>
          <a:xfrm rot="10800000">
            <a:off x="-2" y="1"/>
            <a:ext cx="796794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2c7d199debe_1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31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2c7d199debe_1_16"/>
          <p:cNvSpPr txBox="1"/>
          <p:nvPr/>
        </p:nvSpPr>
        <p:spPr>
          <a:xfrm>
            <a:off x="599825" y="397100"/>
            <a:ext cx="5246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Primeros comandos con git</a:t>
            </a:r>
            <a:endParaRPr b="1" i="0" sz="44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2" name="Google Shape;332;g2c7d199debe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150" y="2701150"/>
            <a:ext cx="7591651" cy="39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c7d199debe_1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7299" y="3184153"/>
            <a:ext cx="4104699" cy="25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2c7d199debe_1_16"/>
          <p:cNvSpPr txBox="1"/>
          <p:nvPr/>
        </p:nvSpPr>
        <p:spPr>
          <a:xfrm>
            <a:off x="2801175" y="2085550"/>
            <a:ext cx="835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2c7d199debe_1_16"/>
          <p:cNvSpPr txBox="1"/>
          <p:nvPr/>
        </p:nvSpPr>
        <p:spPr>
          <a:xfrm>
            <a:off x="9209725" y="2568550"/>
            <a:ext cx="265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CONSOLA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6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307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6"/>
          <p:cNvSpPr txBox="1"/>
          <p:nvPr/>
        </p:nvSpPr>
        <p:spPr>
          <a:xfrm>
            <a:off x="3305907" y="482467"/>
            <a:ext cx="7127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Instalación y Configuración inicial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6"/>
          <p:cNvSpPr txBox="1"/>
          <p:nvPr/>
        </p:nvSpPr>
        <p:spPr>
          <a:xfrm>
            <a:off x="3050675" y="2174856"/>
            <a:ext cx="6093724" cy="840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</a:pPr>
            <a:r>
              <a:rPr b="0" i="0" lang="es-CO" sz="1800" u="none" cap="none" strike="noStrik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Para instalar git puedes hacerlo desde tu navegador en la </a:t>
            </a:r>
            <a:r>
              <a:rPr lang="es-CO" sz="18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página</a:t>
            </a:r>
            <a:r>
              <a:rPr b="0" i="0" lang="es-CO" sz="1800" u="none" cap="none" strike="noStrik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 oficial, o si tienes el sistema operativo Ubuntu puedes hacer los siguientes comandos en la consola.</a:t>
            </a:r>
            <a:endParaRPr b="0" i="0" sz="1800" u="none" cap="none" strike="noStrike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43" name="Google Shape;343;p36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64836" y="5189902"/>
            <a:ext cx="2574871" cy="109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067" y="623164"/>
            <a:ext cx="2574871" cy="109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88278" y="3260926"/>
            <a:ext cx="3503102" cy="76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35317" y="4428144"/>
            <a:ext cx="4746818" cy="628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22504" y="5436043"/>
            <a:ext cx="4664702" cy="845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7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307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/>
          <p:nvPr/>
        </p:nvSpPr>
        <p:spPr>
          <a:xfrm>
            <a:off x="3305907" y="482467"/>
            <a:ext cx="7127333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¿Instalación y Configuración inicial?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7"/>
          <p:cNvSpPr txBox="1"/>
          <p:nvPr/>
        </p:nvSpPr>
        <p:spPr>
          <a:xfrm>
            <a:off x="3050675" y="2174856"/>
            <a:ext cx="6093724" cy="840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"/>
              <a:buNone/>
            </a:pPr>
            <a:r>
              <a:rPr b="0" i="0" lang="es-CO" sz="1800" u="none" cap="none" strike="noStrike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Si deseas eliminar la configuración por defecto de git en un computador puedes hacer cualquiera de los siguientes comandos</a:t>
            </a:r>
            <a:endParaRPr b="0" i="0" sz="1800" u="none" cap="none" strike="noStrike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57" name="Google Shape;357;p37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2679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64836" y="5189902"/>
            <a:ext cx="2574871" cy="109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067" y="623164"/>
            <a:ext cx="2574871" cy="109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08856" y="3233889"/>
            <a:ext cx="6635596" cy="890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66327" y="4513694"/>
            <a:ext cx="6219485" cy="1035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c7d199debe_1_290"/>
          <p:cNvSpPr txBox="1"/>
          <p:nvPr/>
        </p:nvSpPr>
        <p:spPr>
          <a:xfrm>
            <a:off x="762151" y="245250"/>
            <a:ext cx="678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s-CO" sz="3600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Primeros comandos con git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2c7d199debe_1_290"/>
          <p:cNvSpPr txBox="1"/>
          <p:nvPr/>
        </p:nvSpPr>
        <p:spPr>
          <a:xfrm>
            <a:off x="863625" y="5312425"/>
            <a:ext cx="78384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CO"/>
              <a:t>En consola, doble guión “--” significa que viene una palabra completa: git --version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CO"/>
              <a:t>En consola, un guión “-” significa abreviatura. Por ej: git -v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CO"/>
              <a:t>Para más información sobre git config visita </a:t>
            </a:r>
            <a:r>
              <a:rPr lang="es-CO" u="sng">
                <a:solidFill>
                  <a:schemeClr val="hlink"/>
                </a:solidFill>
                <a:hlinkClick r:id="rId3"/>
              </a:rPr>
              <a:t>readme.md</a:t>
            </a:r>
            <a:endParaRPr/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-CO"/>
              <a:t>Para más información sobre jerarquía en la configuración de git </a:t>
            </a:r>
            <a:r>
              <a:rPr lang="es-CO" u="sng">
                <a:solidFill>
                  <a:schemeClr val="hlink"/>
                </a:solidFill>
                <a:hlinkClick r:id="rId4"/>
              </a:rPr>
              <a:t>readme.md</a:t>
            </a:r>
            <a:endParaRPr/>
          </a:p>
        </p:txBody>
      </p:sp>
      <p:pic>
        <p:nvPicPr>
          <p:cNvPr id="369" name="Google Shape;369;g2c7d199debe_1_2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31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2c7d199debe_1_290"/>
          <p:cNvSpPr txBox="1"/>
          <p:nvPr/>
        </p:nvSpPr>
        <p:spPr>
          <a:xfrm>
            <a:off x="863637" y="1063057"/>
            <a:ext cx="46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O" sz="240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git  --version or git -v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g2c7d199debe_1_290"/>
          <p:cNvPicPr preferRelativeResize="0"/>
          <p:nvPr/>
        </p:nvPicPr>
        <p:blipFill rotWithShape="1">
          <a:blip r:embed="rId6">
            <a:alphaModFix/>
          </a:blip>
          <a:srcRect b="0" l="0" r="11000" t="0"/>
          <a:stretch/>
        </p:blipFill>
        <p:spPr>
          <a:xfrm>
            <a:off x="9566788" y="891753"/>
            <a:ext cx="2625211" cy="548065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g2c7d199debe_1_290"/>
          <p:cNvSpPr txBox="1"/>
          <p:nvPr/>
        </p:nvSpPr>
        <p:spPr>
          <a:xfrm>
            <a:off x="863625" y="1851513"/>
            <a:ext cx="88047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O" sz="240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git help</a:t>
            </a:r>
            <a:endParaRPr b="1" i="1" sz="2400">
              <a:solidFill>
                <a:schemeClr val="lt1"/>
              </a:solidFill>
              <a:highlight>
                <a:srgbClr val="FE654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O" sz="240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git help &lt;command&gt;</a:t>
            </a:r>
            <a:endParaRPr b="1" i="1" sz="2400">
              <a:solidFill>
                <a:schemeClr val="lt1"/>
              </a:solidFill>
              <a:highlight>
                <a:srgbClr val="FE654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chemeClr val="lt1"/>
              </a:solidFill>
              <a:highlight>
                <a:srgbClr val="FE654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O" sz="240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git config</a:t>
            </a:r>
            <a:endParaRPr b="1" i="1" sz="2400">
              <a:solidFill>
                <a:schemeClr val="lt1"/>
              </a:solidFill>
              <a:highlight>
                <a:srgbClr val="FE654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O" sz="240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git config –help</a:t>
            </a:r>
            <a:endParaRPr b="1" i="1" sz="2400">
              <a:solidFill>
                <a:schemeClr val="lt1"/>
              </a:solidFill>
              <a:highlight>
                <a:srgbClr val="FE654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O" sz="240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git config –edit o -e</a:t>
            </a:r>
            <a:endParaRPr b="1" i="1" sz="2400">
              <a:solidFill>
                <a:schemeClr val="lt1"/>
              </a:solidFill>
              <a:highlight>
                <a:srgbClr val="FE654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O" sz="240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git config --list o -l</a:t>
            </a:r>
            <a:endParaRPr b="1" i="1" sz="2400">
              <a:solidFill>
                <a:schemeClr val="lt1"/>
              </a:solidFill>
              <a:highlight>
                <a:srgbClr val="FE654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O" sz="240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git config --global / --system/--local</a:t>
            </a:r>
            <a:endParaRPr b="1" i="1" sz="2400">
              <a:solidFill>
                <a:schemeClr val="lt1"/>
              </a:solidFill>
              <a:highlight>
                <a:srgbClr val="FE654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O" sz="240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git config  user.name/user.email/core.editor/alias.lg &lt;value&gt;</a:t>
            </a:r>
            <a:endParaRPr b="1" i="1" sz="2400">
              <a:solidFill>
                <a:schemeClr val="lt1"/>
              </a:solidFill>
              <a:highlight>
                <a:srgbClr val="FE654F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chemeClr val="lt1"/>
              </a:highlight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chemeClr val="lt1"/>
              </a:solidFill>
              <a:highlight>
                <a:srgbClr val="FE654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E4B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8167" y="2494344"/>
            <a:ext cx="5675666" cy="186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0" r="5904" t="0"/>
          <a:stretch/>
        </p:blipFill>
        <p:spPr>
          <a:xfrm>
            <a:off x="7039133" y="4314956"/>
            <a:ext cx="5152867" cy="254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5422" y="4486010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737697" y="825075"/>
            <a:ext cx="4992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¿Qué </a:t>
            </a:r>
            <a:r>
              <a:rPr b="1" lang="es-CO" sz="4400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veremos</a:t>
            </a: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?</a:t>
            </a:r>
            <a:endParaRPr b="1" i="0" sz="44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737700" y="2316375"/>
            <a:ext cx="5673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•"/>
            </a:pPr>
            <a:r>
              <a:rPr lang="es-CO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Fundamentos de GIT</a:t>
            </a:r>
            <a:endParaRPr>
              <a:solidFill>
                <a:srgbClr val="7F7F7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Ubuntu Light"/>
              <a:buChar char="○"/>
            </a:pPr>
            <a:r>
              <a:rPr lang="es-CO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¿Qué es GIT?</a:t>
            </a:r>
            <a:endParaRPr>
              <a:solidFill>
                <a:srgbClr val="7F7F7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Ubuntu Light"/>
              <a:buChar char="○"/>
            </a:pPr>
            <a:r>
              <a:rPr lang="es-CO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¿Por qué git?</a:t>
            </a:r>
            <a:endParaRPr>
              <a:solidFill>
                <a:srgbClr val="7F7F7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Ubuntu Light"/>
              <a:buChar char="○"/>
            </a:pPr>
            <a:r>
              <a:rPr lang="es-CO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Creando un repositorio</a:t>
            </a:r>
            <a:endParaRPr>
              <a:solidFill>
                <a:srgbClr val="7F7F7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Ubuntu Light"/>
              <a:buChar char="■"/>
            </a:pPr>
            <a:r>
              <a:rPr lang="es-CO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¿Qué es un repositorio?</a:t>
            </a:r>
            <a:endParaRPr>
              <a:solidFill>
                <a:srgbClr val="7F7F7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Ubuntu Light"/>
              <a:buChar char="■"/>
            </a:pPr>
            <a:r>
              <a:rPr lang="es-CO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Repositorio central vs distribuido</a:t>
            </a:r>
            <a:endParaRPr>
              <a:solidFill>
                <a:srgbClr val="7F7F7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Ubuntu Light"/>
              <a:buChar char="■"/>
            </a:pPr>
            <a:r>
              <a:rPr lang="es-CO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¿C</a:t>
            </a:r>
            <a:r>
              <a:rPr lang="es-CO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ómo</a:t>
            </a:r>
            <a:r>
              <a:rPr lang="es-CO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 funciona git?</a:t>
            </a:r>
            <a:endParaRPr>
              <a:solidFill>
                <a:srgbClr val="7F7F7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Ubuntu Light"/>
              <a:buChar char="■"/>
            </a:pPr>
            <a:r>
              <a:rPr lang="es-CO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Primeros Comandos de GIT</a:t>
            </a:r>
            <a:endParaRPr>
              <a:solidFill>
                <a:srgbClr val="7F7F7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Ubuntu Light"/>
              <a:buChar char="●"/>
            </a:pPr>
            <a:r>
              <a:rPr lang="es-CO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git --version, git --help, git help &lt;command&gt;</a:t>
            </a:r>
            <a:endParaRPr>
              <a:solidFill>
                <a:srgbClr val="7F7F7F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Ubuntu Light"/>
              <a:buChar char="●"/>
            </a:pPr>
            <a:r>
              <a:rPr lang="es-CO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git config --global/</a:t>
            </a:r>
            <a:r>
              <a:rPr lang="es-CO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--system/--local </a:t>
            </a:r>
            <a:r>
              <a:rPr lang="es-CO" u="sng">
                <a:solidFill>
                  <a:schemeClr val="hlink"/>
                </a:solidFill>
                <a:latin typeface="Ubuntu Light"/>
                <a:ea typeface="Ubuntu Light"/>
                <a:cs typeface="Ubuntu Light"/>
                <a:sym typeface="Ubuntu Light"/>
                <a:hlinkClick r:id="rId5"/>
              </a:rPr>
              <a:t>user.name/user.email</a:t>
            </a:r>
            <a:r>
              <a:rPr lang="es-CO">
                <a:solidFill>
                  <a:srgbClr val="7F7F7F"/>
                </a:solidFill>
                <a:latin typeface="Ubuntu Light"/>
                <a:ea typeface="Ubuntu Light"/>
                <a:cs typeface="Ubuntu Light"/>
                <a:sym typeface="Ubuntu Light"/>
              </a:rPr>
              <a:t> etc “my name or email or new configuration” </a:t>
            </a:r>
            <a:endParaRPr b="0" i="0" sz="1400" u="none" cap="none" strike="noStrike">
              <a:solidFill>
                <a:srgbClr val="7F7F7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0" y="2804160"/>
            <a:ext cx="254000" cy="62484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0" y="3728720"/>
            <a:ext cx="254000" cy="12192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0" y="5334000"/>
            <a:ext cx="254000" cy="762000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93838" y="295631"/>
            <a:ext cx="6453174" cy="36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 b="0" l="0" r="29251" t="0"/>
          <a:stretch/>
        </p:blipFill>
        <p:spPr>
          <a:xfrm rot="10800000">
            <a:off x="-2" y="1"/>
            <a:ext cx="796794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 txBox="1"/>
          <p:nvPr/>
        </p:nvSpPr>
        <p:spPr>
          <a:xfrm>
            <a:off x="101575" y="5138626"/>
            <a:ext cx="4656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O" sz="2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Consejo 1:</a:t>
            </a:r>
            <a:endParaRPr b="1" i="1" sz="21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1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O" sz="21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Tomar notas de los comandos que se mostrarán.</a:t>
            </a:r>
            <a:endParaRPr b="1" i="1" sz="21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6" name="Google Shape;11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de la pantalla de un celular con la imagen de una caricatura&#10;&#10;Descripción generada automáticamente con confianza baja" id="117" name="Google Shape;11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1226" y="1655871"/>
            <a:ext cx="5053608" cy="433333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/>
        </p:nvSpPr>
        <p:spPr>
          <a:xfrm>
            <a:off x="599825" y="397100"/>
            <a:ext cx="43473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4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Fundamentos de git</a:t>
            </a:r>
            <a:endParaRPr b="1" i="0" sz="44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470" y="2991450"/>
            <a:ext cx="3632975" cy="200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2213450" y="200532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CO" sz="2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¿Qué es git?</a:t>
            </a:r>
            <a:endParaRPr b="1" i="1" sz="2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2c7d199debe_1_27"/>
          <p:cNvPicPr preferRelativeResize="0"/>
          <p:nvPr/>
        </p:nvPicPr>
        <p:blipFill rotWithShape="1">
          <a:blip r:embed="rId3">
            <a:alphaModFix/>
          </a:blip>
          <a:srcRect b="0" l="0" r="5900" t="0"/>
          <a:stretch/>
        </p:blipFill>
        <p:spPr>
          <a:xfrm>
            <a:off x="7039133" y="4314956"/>
            <a:ext cx="5152869" cy="2543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c7d199debe_1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5422" y="4486010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c7d199debe_1_27"/>
          <p:cNvSpPr txBox="1"/>
          <p:nvPr/>
        </p:nvSpPr>
        <p:spPr>
          <a:xfrm>
            <a:off x="483447" y="276950"/>
            <a:ext cx="4992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400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¿Qué es git?</a:t>
            </a:r>
            <a:endParaRPr b="1" i="0" sz="44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8" name="Google Shape;128;g2c7d199debe_1_27"/>
          <p:cNvSpPr/>
          <p:nvPr/>
        </p:nvSpPr>
        <p:spPr>
          <a:xfrm>
            <a:off x="0" y="2804160"/>
            <a:ext cx="254100" cy="62490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2c7d199debe_1_27"/>
          <p:cNvSpPr/>
          <p:nvPr/>
        </p:nvSpPr>
        <p:spPr>
          <a:xfrm>
            <a:off x="0" y="3728720"/>
            <a:ext cx="254100" cy="12192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2c7d199debe_1_27"/>
          <p:cNvSpPr/>
          <p:nvPr/>
        </p:nvSpPr>
        <p:spPr>
          <a:xfrm>
            <a:off x="0" y="5334000"/>
            <a:ext cx="254100" cy="762000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2c7d199debe_1_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31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c7d199debe_1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1427" y="1591100"/>
            <a:ext cx="6520574" cy="48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c7d199debe_1_27"/>
          <p:cNvSpPr txBox="1"/>
          <p:nvPr/>
        </p:nvSpPr>
        <p:spPr>
          <a:xfrm>
            <a:off x="328650" y="1458350"/>
            <a:ext cx="5152800" cy="5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/>
              <a:t>Git es un sistema de control de versiones distribuido, lo que significa que un clon local del proyecto es un repositorio de control de versiones completo.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/>
              <a:t>Estos repositorios locales plenamente funcionales permiten trabajar sin conexión o de forma remota con facilidad. Los desarrolladores confirman su trabajo localmente y, a continuación, </a:t>
            </a:r>
            <a:r>
              <a:rPr lang="es-CO" sz="1900"/>
              <a:t>sincronizar</a:t>
            </a:r>
            <a:r>
              <a:rPr lang="es-CO" sz="1900"/>
              <a:t> la copia del repositorio con la del servidor.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/>
              <a:t>Este paradigma es distinto del control de versiones centralizado, donde los clientes deben sincronizar el código con un servidor antes de crear nuevas versiones.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g2c7d199debe_1_4"/>
          <p:cNvPicPr preferRelativeResize="0"/>
          <p:nvPr/>
        </p:nvPicPr>
        <p:blipFill rotWithShape="1">
          <a:blip r:embed="rId3">
            <a:alphaModFix/>
          </a:blip>
          <a:srcRect b="0" l="0" r="29248" t="0"/>
          <a:stretch/>
        </p:blipFill>
        <p:spPr>
          <a:xfrm rot="10800000">
            <a:off x="-2" y="1"/>
            <a:ext cx="796794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c7d199debe_1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31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c7d199debe_1_4"/>
          <p:cNvSpPr txBox="1"/>
          <p:nvPr/>
        </p:nvSpPr>
        <p:spPr>
          <a:xfrm>
            <a:off x="237350" y="397100"/>
            <a:ext cx="97407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¿Por qué es </a:t>
            </a:r>
            <a:endParaRPr b="1" sz="4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importante aprender git?</a:t>
            </a:r>
            <a:endParaRPr b="1" sz="4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1" name="Google Shape;141;g2c7d199debe_1_4"/>
          <p:cNvSpPr txBox="1"/>
          <p:nvPr/>
        </p:nvSpPr>
        <p:spPr>
          <a:xfrm>
            <a:off x="237350" y="2303413"/>
            <a:ext cx="67854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1" lang="es-CO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como controlador de versiones: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permite a los developers mantener un historial completo de cambios y evitar el…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g2c7d199debe_1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6592" y="397100"/>
            <a:ext cx="3124200" cy="39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c7d199debe_1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2025" y="4444625"/>
            <a:ext cx="6520350" cy="223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2c7d199debe_1_95"/>
          <p:cNvPicPr preferRelativeResize="0"/>
          <p:nvPr/>
        </p:nvPicPr>
        <p:blipFill rotWithShape="1">
          <a:blip r:embed="rId3">
            <a:alphaModFix/>
          </a:blip>
          <a:srcRect b="0" l="0" r="29248" t="0"/>
          <a:stretch/>
        </p:blipFill>
        <p:spPr>
          <a:xfrm rot="10800000">
            <a:off x="-2" y="1"/>
            <a:ext cx="796794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2c7d199debe_1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31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2c7d199debe_1_95"/>
          <p:cNvSpPr txBox="1"/>
          <p:nvPr/>
        </p:nvSpPr>
        <p:spPr>
          <a:xfrm>
            <a:off x="237350" y="397100"/>
            <a:ext cx="9740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¿Por qué git?</a:t>
            </a:r>
            <a:endParaRPr b="1" sz="4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1" name="Google Shape;151;g2c7d199debe_1_95"/>
          <p:cNvSpPr txBox="1"/>
          <p:nvPr/>
        </p:nvSpPr>
        <p:spPr>
          <a:xfrm>
            <a:off x="0" y="2550300"/>
            <a:ext cx="29676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vez de eso, 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funciona a través 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snapshots o 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fotografías (commits).</a:t>
            </a:r>
            <a:endParaRPr sz="2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g2c7d199debe_1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9975" y="1380063"/>
            <a:ext cx="8885674" cy="475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2c7d199debe_1_86"/>
          <p:cNvPicPr preferRelativeResize="0"/>
          <p:nvPr/>
        </p:nvPicPr>
        <p:blipFill rotWithShape="1">
          <a:blip r:embed="rId3">
            <a:alphaModFix/>
          </a:blip>
          <a:srcRect b="0" l="0" r="29248" t="0"/>
          <a:stretch/>
        </p:blipFill>
        <p:spPr>
          <a:xfrm rot="10800000">
            <a:off x="-2" y="1"/>
            <a:ext cx="7967944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c7d199debe_1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31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c7d199debe_1_86"/>
          <p:cNvSpPr txBox="1"/>
          <p:nvPr/>
        </p:nvSpPr>
        <p:spPr>
          <a:xfrm>
            <a:off x="237350" y="397100"/>
            <a:ext cx="9740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4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¿Por qué git?</a:t>
            </a:r>
            <a:endParaRPr b="1" sz="4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0" name="Google Shape;160;g2c7d199debe_1_86"/>
          <p:cNvSpPr txBox="1"/>
          <p:nvPr/>
        </p:nvSpPr>
        <p:spPr>
          <a:xfrm>
            <a:off x="237350" y="2303450"/>
            <a:ext cx="4013700" cy="43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	</a:t>
            </a:r>
            <a:r>
              <a:rPr b="1" lang="es-CO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como entorno de </a:t>
            </a:r>
            <a:r>
              <a:rPr b="1" lang="es-CO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colaboración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 un entorno de desarrollo, es </a:t>
            </a:r>
            <a:r>
              <a:rPr lang="es-CO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común</a:t>
            </a:r>
            <a:r>
              <a:rPr lang="es-CO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varios desarrolladores trabajen en el mismo proyecto al mismo tiempo a </a:t>
            </a:r>
            <a:r>
              <a:rPr lang="es-CO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través</a:t>
            </a:r>
            <a:r>
              <a:rPr lang="es-CO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“ramas”.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g2c7d199debe_1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5525" y="2245450"/>
            <a:ext cx="4815077" cy="27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c7d199debe_1_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1750" y="2862075"/>
            <a:ext cx="3740749" cy="374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/>
        </p:nvSpPr>
        <p:spPr>
          <a:xfrm>
            <a:off x="762152" y="233900"/>
            <a:ext cx="830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CO" sz="4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¿Por qué git?</a:t>
            </a:r>
            <a:endParaRPr b="1" sz="3600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8" name="Google Shape;168;p32"/>
          <p:cNvPicPr preferRelativeResize="0"/>
          <p:nvPr/>
        </p:nvPicPr>
        <p:blipFill rotWithShape="1">
          <a:blip r:embed="rId3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 txBox="1"/>
          <p:nvPr/>
        </p:nvSpPr>
        <p:spPr>
          <a:xfrm>
            <a:off x="834748" y="2486695"/>
            <a:ext cx="50244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Una ventaja evidente de GIT es que proporciona información detallada sobre quién realizó cambios en el proyecto y cuándo se hicieron, información que se encuentra específicamente en el commit.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Char char="•"/>
            </a:pPr>
            <a:r>
              <a:rPr lang="es-CO" sz="16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Esto anterior no solo ayuda a </a:t>
            </a:r>
            <a:r>
              <a:rPr b="1" lang="es-CO" sz="16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resolver problemas cuando algo sale mal</a:t>
            </a:r>
            <a:r>
              <a:rPr lang="es-CO" sz="16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 si no que </a:t>
            </a:r>
            <a:r>
              <a:rPr lang="es-CO" sz="16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también</a:t>
            </a:r>
            <a:r>
              <a:rPr lang="es-CO" sz="16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 facilita la </a:t>
            </a:r>
            <a:r>
              <a:rPr b="1" lang="es-CO" sz="16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rendición</a:t>
            </a:r>
            <a:r>
              <a:rPr b="1" lang="es-CO" sz="16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b="1" lang="es-CO" sz="16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de cuentas</a:t>
            </a:r>
            <a:r>
              <a:rPr lang="es-CO" sz="1600">
                <a:solidFill>
                  <a:srgbClr val="7F7F7F"/>
                </a:solidFill>
                <a:latin typeface="Ubuntu"/>
                <a:ea typeface="Ubuntu"/>
                <a:cs typeface="Ubuntu"/>
                <a:sym typeface="Ubuntu"/>
              </a:rPr>
              <a:t> dentro del equipo de desarrollo.</a:t>
            </a:r>
            <a:endParaRPr/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7F7F7F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1841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 txBox="1"/>
          <p:nvPr/>
        </p:nvSpPr>
        <p:spPr>
          <a:xfrm>
            <a:off x="762162" y="1367532"/>
            <a:ext cx="4601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s-CO" sz="2400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3. Git como herramienta para rastrear cambios.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3125" y="1773475"/>
            <a:ext cx="4601399" cy="3067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3125" y="5086088"/>
            <a:ext cx="285750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Riw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B5CFF"/>
      </a:accent1>
      <a:accent2>
        <a:srgbClr val="5ACBA3"/>
      </a:accent2>
      <a:accent3>
        <a:srgbClr val="E5CA51"/>
      </a:accent3>
      <a:accent4>
        <a:srgbClr val="E9A1FC"/>
      </a:accent4>
      <a:accent5>
        <a:srgbClr val="FE654F"/>
      </a:accent5>
      <a:accent6>
        <a:srgbClr val="171E4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2023-04-19T20:56:41Z</dcterms:created>
  <dc:creator>Alejandra Maria Martinez Ocampo</dc:creator>
</cp:coreProperties>
</file>